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3" r:id="rId5"/>
    <p:sldId id="265" r:id="rId6"/>
    <p:sldId id="274" r:id="rId7"/>
    <p:sldId id="276" r:id="rId8"/>
    <p:sldId id="278" r:id="rId9"/>
    <p:sldId id="279" r:id="rId10"/>
    <p:sldId id="280" r:id="rId11"/>
    <p:sldId id="281" r:id="rId12"/>
    <p:sldId id="269" r:id="rId13"/>
    <p:sldId id="264" r:id="rId14"/>
  </p:sldIdLst>
  <p:sldSz cx="18432463" cy="1036796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B9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6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Langenfeld" userId="3dc3b4d0-428b-46ec-b42a-9f0aeebe1fa2" providerId="ADAL" clId="{B932E4EA-9D4E-46F1-82C7-E673122EC566}"/>
    <pc:docChg chg="delSld">
      <pc:chgData name="Sven Langenfeld" userId="3dc3b4d0-428b-46ec-b42a-9f0aeebe1fa2" providerId="ADAL" clId="{B932E4EA-9D4E-46F1-82C7-E673122EC566}" dt="2024-02-26T17:34:08.180" v="1" actId="47"/>
      <pc:docMkLst>
        <pc:docMk/>
      </pc:docMkLst>
      <pc:sldChg chg="del">
        <pc:chgData name="Sven Langenfeld" userId="3dc3b4d0-428b-46ec-b42a-9f0aeebe1fa2" providerId="ADAL" clId="{B932E4EA-9D4E-46F1-82C7-E673122EC566}" dt="2024-02-26T17:34:07.012" v="0" actId="47"/>
        <pc:sldMkLst>
          <pc:docMk/>
          <pc:sldMk cId="3904121323" sldId="275"/>
        </pc:sldMkLst>
      </pc:sldChg>
      <pc:sldChg chg="del">
        <pc:chgData name="Sven Langenfeld" userId="3dc3b4d0-428b-46ec-b42a-9f0aeebe1fa2" providerId="ADAL" clId="{B932E4EA-9D4E-46F1-82C7-E673122EC566}" dt="2024-02-26T17:34:08.180" v="1" actId="47"/>
        <pc:sldMkLst>
          <pc:docMk/>
          <pc:sldMk cId="3271419036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4059" y="1696796"/>
            <a:ext cx="13824347" cy="3609587"/>
          </a:xfrm>
        </p:spPr>
        <p:txBody>
          <a:bodyPr anchor="b"/>
          <a:lstStyle>
            <a:lvl1pPr algn="ctr">
              <a:defRPr sz="907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4059" y="5445581"/>
            <a:ext cx="13824347" cy="2503190"/>
          </a:xfrm>
        </p:spPr>
        <p:txBody>
          <a:bodyPr/>
          <a:lstStyle>
            <a:lvl1pPr marL="0" indent="0" algn="ctr">
              <a:buNone/>
              <a:defRPr sz="3628"/>
            </a:lvl1pPr>
            <a:lvl2pPr marL="691161" indent="0" algn="ctr">
              <a:buNone/>
              <a:defRPr sz="3024"/>
            </a:lvl2pPr>
            <a:lvl3pPr marL="1382321" indent="0" algn="ctr">
              <a:buNone/>
              <a:defRPr sz="2721"/>
            </a:lvl3pPr>
            <a:lvl4pPr marL="2073482" indent="0" algn="ctr">
              <a:buNone/>
              <a:defRPr sz="2419"/>
            </a:lvl4pPr>
            <a:lvl5pPr marL="2764642" indent="0" algn="ctr">
              <a:buNone/>
              <a:defRPr sz="2419"/>
            </a:lvl5pPr>
            <a:lvl6pPr marL="3455802" indent="0" algn="ctr">
              <a:buNone/>
              <a:defRPr sz="2419"/>
            </a:lvl6pPr>
            <a:lvl7pPr marL="4146963" indent="0" algn="ctr">
              <a:buNone/>
              <a:defRPr sz="2419"/>
            </a:lvl7pPr>
            <a:lvl8pPr marL="4838123" indent="0" algn="ctr">
              <a:buNone/>
              <a:defRPr sz="2419"/>
            </a:lvl8pPr>
            <a:lvl9pPr marL="5529284" indent="0" algn="ctr">
              <a:buNone/>
              <a:defRPr sz="2419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4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90731" y="551999"/>
            <a:ext cx="3974500" cy="878636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7232" y="551999"/>
            <a:ext cx="11693094" cy="878636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6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5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33" y="2584792"/>
            <a:ext cx="15897999" cy="4312784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633" y="6938377"/>
            <a:ext cx="15897999" cy="2267991"/>
          </a:xfrm>
        </p:spPr>
        <p:txBody>
          <a:bodyPr/>
          <a:lstStyle>
            <a:lvl1pPr marL="0" indent="0">
              <a:buNone/>
              <a:defRPr sz="3628">
                <a:solidFill>
                  <a:schemeClr val="tx1">
                    <a:tint val="75000"/>
                  </a:schemeClr>
                </a:solidFill>
              </a:defRPr>
            </a:lvl1pPr>
            <a:lvl2pPr marL="691161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2pPr>
            <a:lvl3pPr marL="1382321" indent="0">
              <a:buNone/>
              <a:defRPr sz="2721">
                <a:solidFill>
                  <a:schemeClr val="tx1">
                    <a:tint val="75000"/>
                  </a:schemeClr>
                </a:solidFill>
              </a:defRPr>
            </a:lvl3pPr>
            <a:lvl4pPr marL="2073482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4pPr>
            <a:lvl5pPr marL="2764642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5pPr>
            <a:lvl6pPr marL="3455802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6pPr>
            <a:lvl7pPr marL="4146963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7pPr>
            <a:lvl8pPr marL="4838123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8pPr>
            <a:lvl9pPr marL="5529284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33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233" y="2759991"/>
            <a:ext cx="7833797" cy="65783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1435" y="2759991"/>
            <a:ext cx="7833797" cy="65783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34" y="551999"/>
            <a:ext cx="15897999" cy="20039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634" y="2541593"/>
            <a:ext cx="7797795" cy="1245595"/>
          </a:xfrm>
        </p:spPr>
        <p:txBody>
          <a:bodyPr anchor="b"/>
          <a:lstStyle>
            <a:lvl1pPr marL="0" indent="0">
              <a:buNone/>
              <a:defRPr sz="3628" b="1"/>
            </a:lvl1pPr>
            <a:lvl2pPr marL="691161" indent="0">
              <a:buNone/>
              <a:defRPr sz="3024" b="1"/>
            </a:lvl2pPr>
            <a:lvl3pPr marL="1382321" indent="0">
              <a:buNone/>
              <a:defRPr sz="2721" b="1"/>
            </a:lvl3pPr>
            <a:lvl4pPr marL="2073482" indent="0">
              <a:buNone/>
              <a:defRPr sz="2419" b="1"/>
            </a:lvl4pPr>
            <a:lvl5pPr marL="2764642" indent="0">
              <a:buNone/>
              <a:defRPr sz="2419" b="1"/>
            </a:lvl5pPr>
            <a:lvl6pPr marL="3455802" indent="0">
              <a:buNone/>
              <a:defRPr sz="2419" b="1"/>
            </a:lvl6pPr>
            <a:lvl7pPr marL="4146963" indent="0">
              <a:buNone/>
              <a:defRPr sz="2419" b="1"/>
            </a:lvl7pPr>
            <a:lvl8pPr marL="4838123" indent="0">
              <a:buNone/>
              <a:defRPr sz="2419" b="1"/>
            </a:lvl8pPr>
            <a:lvl9pPr marL="5529284" indent="0">
              <a:buNone/>
              <a:defRPr sz="241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634" y="3787187"/>
            <a:ext cx="7797795" cy="55703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1434" y="2541593"/>
            <a:ext cx="7836198" cy="1245595"/>
          </a:xfrm>
        </p:spPr>
        <p:txBody>
          <a:bodyPr anchor="b"/>
          <a:lstStyle>
            <a:lvl1pPr marL="0" indent="0">
              <a:buNone/>
              <a:defRPr sz="3628" b="1"/>
            </a:lvl1pPr>
            <a:lvl2pPr marL="691161" indent="0">
              <a:buNone/>
              <a:defRPr sz="3024" b="1"/>
            </a:lvl2pPr>
            <a:lvl3pPr marL="1382321" indent="0">
              <a:buNone/>
              <a:defRPr sz="2721" b="1"/>
            </a:lvl3pPr>
            <a:lvl4pPr marL="2073482" indent="0">
              <a:buNone/>
              <a:defRPr sz="2419" b="1"/>
            </a:lvl4pPr>
            <a:lvl5pPr marL="2764642" indent="0">
              <a:buNone/>
              <a:defRPr sz="2419" b="1"/>
            </a:lvl5pPr>
            <a:lvl6pPr marL="3455802" indent="0">
              <a:buNone/>
              <a:defRPr sz="2419" b="1"/>
            </a:lvl6pPr>
            <a:lvl7pPr marL="4146963" indent="0">
              <a:buNone/>
              <a:defRPr sz="2419" b="1"/>
            </a:lvl7pPr>
            <a:lvl8pPr marL="4838123" indent="0">
              <a:buNone/>
              <a:defRPr sz="2419" b="1"/>
            </a:lvl8pPr>
            <a:lvl9pPr marL="5529284" indent="0">
              <a:buNone/>
              <a:defRPr sz="241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31434" y="3787187"/>
            <a:ext cx="7836198" cy="55703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50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9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34" y="691199"/>
            <a:ext cx="5944949" cy="2419191"/>
          </a:xfrm>
        </p:spPr>
        <p:txBody>
          <a:bodyPr anchor="b"/>
          <a:lstStyle>
            <a:lvl1pPr>
              <a:defRPr sz="483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198" y="1492795"/>
            <a:ext cx="9331434" cy="7367974"/>
          </a:xfrm>
        </p:spPr>
        <p:txBody>
          <a:bodyPr/>
          <a:lstStyle>
            <a:lvl1pPr>
              <a:defRPr sz="4838"/>
            </a:lvl1pPr>
            <a:lvl2pPr>
              <a:defRPr sz="4233"/>
            </a:lvl2pPr>
            <a:lvl3pPr>
              <a:defRPr sz="3628"/>
            </a:lvl3pPr>
            <a:lvl4pPr>
              <a:defRPr sz="3024"/>
            </a:lvl4pPr>
            <a:lvl5pPr>
              <a:defRPr sz="3024"/>
            </a:lvl5pPr>
            <a:lvl6pPr>
              <a:defRPr sz="3024"/>
            </a:lvl6pPr>
            <a:lvl7pPr>
              <a:defRPr sz="3024"/>
            </a:lvl7pPr>
            <a:lvl8pPr>
              <a:defRPr sz="3024"/>
            </a:lvl8pPr>
            <a:lvl9pPr>
              <a:defRPr sz="302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9634" y="3110389"/>
            <a:ext cx="5944949" cy="5762380"/>
          </a:xfrm>
        </p:spPr>
        <p:txBody>
          <a:bodyPr/>
          <a:lstStyle>
            <a:lvl1pPr marL="0" indent="0">
              <a:buNone/>
              <a:defRPr sz="2419"/>
            </a:lvl1pPr>
            <a:lvl2pPr marL="691161" indent="0">
              <a:buNone/>
              <a:defRPr sz="2117"/>
            </a:lvl2pPr>
            <a:lvl3pPr marL="1382321" indent="0">
              <a:buNone/>
              <a:defRPr sz="1814"/>
            </a:lvl3pPr>
            <a:lvl4pPr marL="2073482" indent="0">
              <a:buNone/>
              <a:defRPr sz="1512"/>
            </a:lvl4pPr>
            <a:lvl5pPr marL="2764642" indent="0">
              <a:buNone/>
              <a:defRPr sz="1512"/>
            </a:lvl5pPr>
            <a:lvl6pPr marL="3455802" indent="0">
              <a:buNone/>
              <a:defRPr sz="1512"/>
            </a:lvl6pPr>
            <a:lvl7pPr marL="4146963" indent="0">
              <a:buNone/>
              <a:defRPr sz="1512"/>
            </a:lvl7pPr>
            <a:lvl8pPr marL="4838123" indent="0">
              <a:buNone/>
              <a:defRPr sz="1512"/>
            </a:lvl8pPr>
            <a:lvl9pPr marL="5529284" indent="0">
              <a:buNone/>
              <a:defRPr sz="151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4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34" y="691199"/>
            <a:ext cx="5944949" cy="2419191"/>
          </a:xfrm>
        </p:spPr>
        <p:txBody>
          <a:bodyPr anchor="b"/>
          <a:lstStyle>
            <a:lvl1pPr>
              <a:defRPr sz="483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36198" y="1492795"/>
            <a:ext cx="9331434" cy="7367974"/>
          </a:xfrm>
        </p:spPr>
        <p:txBody>
          <a:bodyPr anchor="t"/>
          <a:lstStyle>
            <a:lvl1pPr marL="0" indent="0">
              <a:buNone/>
              <a:defRPr sz="4838"/>
            </a:lvl1pPr>
            <a:lvl2pPr marL="691161" indent="0">
              <a:buNone/>
              <a:defRPr sz="4233"/>
            </a:lvl2pPr>
            <a:lvl3pPr marL="1382321" indent="0">
              <a:buNone/>
              <a:defRPr sz="3628"/>
            </a:lvl3pPr>
            <a:lvl4pPr marL="2073482" indent="0">
              <a:buNone/>
              <a:defRPr sz="3024"/>
            </a:lvl4pPr>
            <a:lvl5pPr marL="2764642" indent="0">
              <a:buNone/>
              <a:defRPr sz="3024"/>
            </a:lvl5pPr>
            <a:lvl6pPr marL="3455802" indent="0">
              <a:buNone/>
              <a:defRPr sz="3024"/>
            </a:lvl6pPr>
            <a:lvl7pPr marL="4146963" indent="0">
              <a:buNone/>
              <a:defRPr sz="3024"/>
            </a:lvl7pPr>
            <a:lvl8pPr marL="4838123" indent="0">
              <a:buNone/>
              <a:defRPr sz="3024"/>
            </a:lvl8pPr>
            <a:lvl9pPr marL="5529284" indent="0">
              <a:buNone/>
              <a:defRPr sz="3024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9634" y="3110389"/>
            <a:ext cx="5944949" cy="5762380"/>
          </a:xfrm>
        </p:spPr>
        <p:txBody>
          <a:bodyPr/>
          <a:lstStyle>
            <a:lvl1pPr marL="0" indent="0">
              <a:buNone/>
              <a:defRPr sz="2419"/>
            </a:lvl1pPr>
            <a:lvl2pPr marL="691161" indent="0">
              <a:buNone/>
              <a:defRPr sz="2117"/>
            </a:lvl2pPr>
            <a:lvl3pPr marL="1382321" indent="0">
              <a:buNone/>
              <a:defRPr sz="1814"/>
            </a:lvl3pPr>
            <a:lvl4pPr marL="2073482" indent="0">
              <a:buNone/>
              <a:defRPr sz="1512"/>
            </a:lvl4pPr>
            <a:lvl5pPr marL="2764642" indent="0">
              <a:buNone/>
              <a:defRPr sz="1512"/>
            </a:lvl5pPr>
            <a:lvl6pPr marL="3455802" indent="0">
              <a:buNone/>
              <a:defRPr sz="1512"/>
            </a:lvl6pPr>
            <a:lvl7pPr marL="4146963" indent="0">
              <a:buNone/>
              <a:defRPr sz="1512"/>
            </a:lvl7pPr>
            <a:lvl8pPr marL="4838123" indent="0">
              <a:buNone/>
              <a:defRPr sz="1512"/>
            </a:lvl8pPr>
            <a:lvl9pPr marL="5529284" indent="0">
              <a:buNone/>
              <a:defRPr sz="151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65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233" y="551999"/>
            <a:ext cx="15897999" cy="2003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233" y="2759991"/>
            <a:ext cx="15897999" cy="6578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7232" y="9609566"/>
            <a:ext cx="4147304" cy="5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0BA2-FCE5-4F60-A98E-8E937D3E8BBF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5754" y="9609566"/>
            <a:ext cx="6220956" cy="5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17927" y="9609566"/>
            <a:ext cx="4147304" cy="5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434C-2B4B-47F3-B873-A6A7CFFD88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5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82321" rtl="0" eaLnBrk="1" latinLnBrk="0" hangingPunct="1">
        <a:lnSpc>
          <a:spcPct val="90000"/>
        </a:lnSpc>
        <a:spcBef>
          <a:spcPct val="0"/>
        </a:spcBef>
        <a:buNone/>
        <a:defRPr sz="66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80" indent="-345580" algn="l" defTabSz="1382321" rtl="0" eaLnBrk="1" latinLnBrk="0" hangingPunct="1">
        <a:lnSpc>
          <a:spcPct val="90000"/>
        </a:lnSpc>
        <a:spcBef>
          <a:spcPts val="1512"/>
        </a:spcBef>
        <a:buFont typeface="Arial" panose="020B0604020202020204" pitchFamily="34" charset="0"/>
        <a:buChar char="•"/>
        <a:defRPr sz="4233" kern="1200">
          <a:solidFill>
            <a:schemeClr val="tx1"/>
          </a:solidFill>
          <a:latin typeface="+mn-lt"/>
          <a:ea typeface="+mn-ea"/>
          <a:cs typeface="+mn-cs"/>
        </a:defRPr>
      </a:lvl1pPr>
      <a:lvl2pPr marL="1036740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8" kern="1200">
          <a:solidFill>
            <a:schemeClr val="tx1"/>
          </a:solidFill>
          <a:latin typeface="+mn-lt"/>
          <a:ea typeface="+mn-ea"/>
          <a:cs typeface="+mn-cs"/>
        </a:defRPr>
      </a:lvl2pPr>
      <a:lvl3pPr marL="1727901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419061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4pPr>
      <a:lvl5pPr marL="3110222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5pPr>
      <a:lvl6pPr marL="3801382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6pPr>
      <a:lvl7pPr marL="4492543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7pPr>
      <a:lvl8pPr marL="5183703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8pPr>
      <a:lvl9pPr marL="5874863" indent="-345580" algn="l" defTabSz="13823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91161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382321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3pPr>
      <a:lvl4pPr marL="2073482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4pPr>
      <a:lvl5pPr marL="2764642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5pPr>
      <a:lvl6pPr marL="3455802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6pPr>
      <a:lvl7pPr marL="4146963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7pPr>
      <a:lvl8pPr marL="4838123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8pPr>
      <a:lvl9pPr marL="5529284" algn="l" defTabSz="1382321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9A684C-B5DF-314F-EF65-6D51158B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283" y="453727"/>
            <a:ext cx="3022461" cy="302587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AD61DE8-BB4D-CC31-BFEB-B737E11299F7}"/>
              </a:ext>
            </a:extLst>
          </p:cNvPr>
          <p:cNvSpPr txBox="1"/>
          <p:nvPr/>
        </p:nvSpPr>
        <p:spPr>
          <a:xfrm>
            <a:off x="2757937" y="8713907"/>
            <a:ext cx="12912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Stack HCI Licensing Deck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5B7B73-845A-913C-0441-97F9664BAB55}"/>
              </a:ext>
            </a:extLst>
          </p:cNvPr>
          <p:cNvSpPr txBox="1"/>
          <p:nvPr/>
        </p:nvSpPr>
        <p:spPr>
          <a:xfrm>
            <a:off x="728320" y="585639"/>
            <a:ext cx="119676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pay-as-you-go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licensing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Azure Hybrid Benefits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Azure Virtual Desktop on Azure Stack HCI</a:t>
            </a:r>
          </a:p>
          <a:p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Hosted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environments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fik 6" descr="Ein Bild, das Kleidung, Person, Formelle Kleidung, Blazer enthält.&#10;&#10;Automatisch generierte Beschreibung">
            <a:extLst>
              <a:ext uri="{FF2B5EF4-FFF2-40B4-BE49-F238E27FC236}">
                <a16:creationId xmlns:a16="http://schemas.microsoft.com/office/drawing/2014/main" id="{D90CE67F-1E27-B2FD-6725-745188207D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7"/>
          <a:stretch/>
        </p:blipFill>
        <p:spPr>
          <a:xfrm>
            <a:off x="844883" y="4111409"/>
            <a:ext cx="3257550" cy="32575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B6B2C7-6E90-FBB1-61FC-B2448C1A8B8F}"/>
              </a:ext>
            </a:extLst>
          </p:cNvPr>
          <p:cNvSpPr txBox="1"/>
          <p:nvPr/>
        </p:nvSpPr>
        <p:spPr>
          <a:xfrm>
            <a:off x="4597733" y="5124631"/>
            <a:ext cx="373576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Sven Langenfeld</a:t>
            </a:r>
          </a:p>
          <a:p>
            <a:r>
              <a:rPr lang="de-DE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Stack HCI</a:t>
            </a:r>
            <a:br>
              <a:rPr lang="de-DE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Commercial Sales </a:t>
            </a:r>
            <a:r>
              <a:rPr lang="de-DE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</a:t>
            </a:r>
            <a:endParaRPr lang="de-DE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1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8E4D0B-4CD2-D37E-762B-8DA7A783F866}"/>
              </a:ext>
            </a:extLst>
          </p:cNvPr>
          <p:cNvSpPr txBox="1"/>
          <p:nvPr/>
        </p:nvSpPr>
        <p:spPr>
          <a:xfrm>
            <a:off x="1289780" y="1269871"/>
            <a:ext cx="81070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de-DE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br>
              <a:rPr lang="de-DE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de-DE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</a:t>
            </a:r>
            <a:r>
              <a:rPr lang="de-DE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bye!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C2D67E-B00E-8FC7-2560-50A2DE2E7A99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0C365C-1D26-683E-B4AC-5662C247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212" y="3658599"/>
            <a:ext cx="6750910" cy="59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4854175" y="8558064"/>
            <a:ext cx="8724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00" name="Grafik 1099">
            <a:extLst>
              <a:ext uri="{FF2B5EF4-FFF2-40B4-BE49-F238E27FC236}">
                <a16:creationId xmlns:a16="http://schemas.microsoft.com/office/drawing/2014/main" id="{B2ECC70F-9716-32ED-AAB1-EB0EB8E3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96" y="450741"/>
            <a:ext cx="12529870" cy="7194767"/>
          </a:xfrm>
          <a:prstGeom prst="rect">
            <a:avLst/>
          </a:prstGeom>
        </p:spPr>
      </p:pic>
      <p:sp>
        <p:nvSpPr>
          <p:cNvPr id="1101" name="Pfeil: nach rechts 1100">
            <a:extLst>
              <a:ext uri="{FF2B5EF4-FFF2-40B4-BE49-F238E27FC236}">
                <a16:creationId xmlns:a16="http://schemas.microsoft.com/office/drawing/2014/main" id="{8D379A6D-DB3E-C801-D725-7EA934F5381B}"/>
              </a:ext>
            </a:extLst>
          </p:cNvPr>
          <p:cNvSpPr/>
          <p:nvPr/>
        </p:nvSpPr>
        <p:spPr>
          <a:xfrm>
            <a:off x="1323975" y="5524500"/>
            <a:ext cx="1181100" cy="11334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0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4212617" y="8558064"/>
            <a:ext cx="10007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pay-as-you-go</a:t>
            </a:r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licensing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A885D103-2EFD-5FA1-F74E-DC6475252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3197" y="1370469"/>
            <a:ext cx="14426065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USD $10/month</a:t>
            </a:r>
            <a:endParaRPr kumimoji="0" lang="en-US" sz="96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per </a:t>
            </a:r>
            <a:r>
              <a:rPr lang="en-US" sz="7200" dirty="0">
                <a:solidFill>
                  <a:schemeClr val="bg1"/>
                </a:solidFill>
                <a:latin typeface="Segoe UI"/>
                <a:cs typeface="Segoe UI"/>
              </a:rPr>
              <a:t>ACTIVE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physical processor core</a:t>
            </a:r>
            <a:endParaRPr kumimoji="0" lang="en-US" sz="72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BDCA7C-02F4-0893-C846-33B264DCAB35}"/>
              </a:ext>
            </a:extLst>
          </p:cNvPr>
          <p:cNvSpPr txBox="1"/>
          <p:nvPr/>
        </p:nvSpPr>
        <p:spPr>
          <a:xfrm>
            <a:off x="1579350" y="5274971"/>
            <a:ext cx="6284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guest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OS not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included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B04F7E-8E8A-892F-3B15-621E23461930}"/>
              </a:ext>
            </a:extLst>
          </p:cNvPr>
          <p:cNvSpPr txBox="1"/>
          <p:nvPr/>
        </p:nvSpPr>
        <p:spPr>
          <a:xfrm>
            <a:off x="10770975" y="5269987"/>
            <a:ext cx="560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days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trial for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118983-D024-9AA4-99EB-2E9A890B19CF}"/>
              </a:ext>
            </a:extLst>
          </p:cNvPr>
          <p:cNvSpPr txBox="1"/>
          <p:nvPr/>
        </p:nvSpPr>
        <p:spPr>
          <a:xfrm>
            <a:off x="7042396" y="6562798"/>
            <a:ext cx="434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9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2624528" y="8558064"/>
            <a:ext cx="13183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Hybrid Benefits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30BAEA6-50DC-DD4B-CEFE-4F6C25EFA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1" y="732689"/>
            <a:ext cx="11866559" cy="663087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8919451-54D2-2F4A-543F-715B6A007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614" y="4387685"/>
            <a:ext cx="10170124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4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2624528" y="8558064"/>
            <a:ext cx="13183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Hybrid Benefits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30BAEA6-50DC-DD4B-CEFE-4F6C25EFA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60" r="58475"/>
          <a:stretch/>
        </p:blipFill>
        <p:spPr>
          <a:xfrm>
            <a:off x="1063626" y="1076325"/>
            <a:ext cx="4927599" cy="190573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8526C16-BD8A-DF2C-E5C3-57EA8A02C345}"/>
              </a:ext>
            </a:extLst>
          </p:cNvPr>
          <p:cNvGrpSpPr/>
          <p:nvPr/>
        </p:nvGrpSpPr>
        <p:grpSpPr>
          <a:xfrm>
            <a:off x="6394184" y="2622632"/>
            <a:ext cx="10936553" cy="4439098"/>
            <a:chOff x="9772650" y="4301984"/>
            <a:chExt cx="7250378" cy="2942896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45AB215A-DB3C-7C71-D36B-85FB2E809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2650" y="4301984"/>
              <a:ext cx="7250378" cy="2184671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DF30011-9084-C836-A54B-128B9F9B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2650" y="6576659"/>
              <a:ext cx="7250378" cy="668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95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2624528" y="8558064"/>
            <a:ext cx="13183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Hybrid Benefits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5F7794-CABF-D6CC-7332-545400F1F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22" r="62649" b="34285"/>
          <a:stretch/>
        </p:blipFill>
        <p:spPr>
          <a:xfrm>
            <a:off x="1063626" y="1085850"/>
            <a:ext cx="4432299" cy="199539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68E2A62-97F5-2CB7-215D-DB90CAA1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025" y="3190875"/>
            <a:ext cx="11419282" cy="42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2624528" y="8558064"/>
            <a:ext cx="13183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Hybrid Benefits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3B3B60-1D3C-1EFB-300B-C6239E1C0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07"/>
          <a:stretch/>
        </p:blipFill>
        <p:spPr>
          <a:xfrm>
            <a:off x="1063626" y="1055035"/>
            <a:ext cx="11866559" cy="19953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6F76F9-3B4F-3789-8098-8C1A78E3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6" y="3310246"/>
            <a:ext cx="6153994" cy="42687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8DA324-07A2-E1C4-403A-207FE15EC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4"/>
          <a:stretch/>
        </p:blipFill>
        <p:spPr>
          <a:xfrm>
            <a:off x="8678862" y="3310246"/>
            <a:ext cx="6369901" cy="4268744"/>
          </a:xfrm>
          <a:prstGeom prst="rect">
            <a:avLst/>
          </a:prstGeom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E811326E-A4B7-E9F3-CF8C-D858054AB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30173" y="1591066"/>
            <a:ext cx="2133464" cy="923330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6000" b="1" dirty="0">
                <a:solidFill>
                  <a:schemeClr val="bg1"/>
                </a:solidFill>
                <a:latin typeface="Segoe UI"/>
              </a:rPr>
              <a:t>AND!</a:t>
            </a:r>
          </a:p>
        </p:txBody>
      </p:sp>
    </p:spTree>
    <p:extLst>
      <p:ext uri="{BB962C8B-B14F-4D97-AF65-F5344CB8AC3E}">
        <p14:creationId xmlns:p14="http://schemas.microsoft.com/office/powerpoint/2010/main" val="273026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480351-974F-769F-CF94-FE4101D522D3}"/>
              </a:ext>
            </a:extLst>
          </p:cNvPr>
          <p:cNvSpPr txBox="1"/>
          <p:nvPr/>
        </p:nvSpPr>
        <p:spPr>
          <a:xfrm>
            <a:off x="685862" y="8558064"/>
            <a:ext cx="17060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Virtual Desktop on Azure Stack HCI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118983-D024-9AA4-99EB-2E9A890B19CF}"/>
              </a:ext>
            </a:extLst>
          </p:cNvPr>
          <p:cNvSpPr txBox="1"/>
          <p:nvPr/>
        </p:nvSpPr>
        <p:spPr>
          <a:xfrm>
            <a:off x="5655060" y="6009330"/>
            <a:ext cx="71223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b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0.01$ per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vCore</a:t>
            </a:r>
            <a:r>
              <a:rPr lang="de-DE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 </a:t>
            </a:r>
            <a:r>
              <a:rPr lang="de-DE" sz="4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hour</a:t>
            </a:r>
            <a:endParaRPr lang="de-DE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493C0D-56B2-B1F7-8738-CB75ACA7F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2" y="859020"/>
            <a:ext cx="11364911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282645-1768-B021-931D-A4EFB0F171EA}"/>
              </a:ext>
            </a:extLst>
          </p:cNvPr>
          <p:cNvSpPr/>
          <p:nvPr/>
        </p:nvSpPr>
        <p:spPr>
          <a:xfrm>
            <a:off x="0" y="-1"/>
            <a:ext cx="18432463" cy="10367964"/>
          </a:xfrm>
          <a:prstGeom prst="rect">
            <a:avLst/>
          </a:prstGeom>
          <a:solidFill>
            <a:srgbClr val="20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 descr="Microsoft Logo Transparent Background | PNG Mart">
            <a:extLst>
              <a:ext uri="{FF2B5EF4-FFF2-40B4-BE49-F238E27FC236}">
                <a16:creationId xmlns:a16="http://schemas.microsoft.com/office/drawing/2014/main" id="{09CD5DC1-1C48-0FBC-6539-53E995AD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5" y="-1105330"/>
            <a:ext cx="192498" cy="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C92298E-9D85-79E2-97F9-A647751C189D}"/>
              </a:ext>
            </a:extLst>
          </p:cNvPr>
          <p:cNvSpPr/>
          <p:nvPr/>
        </p:nvSpPr>
        <p:spPr>
          <a:xfrm>
            <a:off x="0" y="8096250"/>
            <a:ext cx="18432463" cy="227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43E9A-C75E-EEE3-280D-207FA446287E}"/>
              </a:ext>
            </a:extLst>
          </p:cNvPr>
          <p:cNvSpPr txBox="1"/>
          <p:nvPr/>
        </p:nvSpPr>
        <p:spPr>
          <a:xfrm>
            <a:off x="4760857" y="8713907"/>
            <a:ext cx="8906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Hosted</a:t>
            </a:r>
            <a:r>
              <a:rPr lang="de-DE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7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environments</a:t>
            </a:r>
            <a:endParaRPr lang="de-DE" sz="7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C05B5A-624E-057C-8287-5D7E4F47DA02}"/>
              </a:ext>
            </a:extLst>
          </p:cNvPr>
          <p:cNvSpPr/>
          <p:nvPr/>
        </p:nvSpPr>
        <p:spPr>
          <a:xfrm>
            <a:off x="6529386" y="1727499"/>
            <a:ext cx="11274427" cy="5610225"/>
          </a:xfrm>
          <a:prstGeom prst="roundRect">
            <a:avLst>
              <a:gd name="adj" fmla="val 56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2D68B-44F5-BE68-C81A-3987260D9197}"/>
              </a:ext>
            </a:extLst>
          </p:cNvPr>
          <p:cNvSpPr/>
          <p:nvPr/>
        </p:nvSpPr>
        <p:spPr>
          <a:xfrm>
            <a:off x="628650" y="1781175"/>
            <a:ext cx="5400675" cy="5610224"/>
          </a:xfrm>
          <a:prstGeom prst="roundRect">
            <a:avLst>
              <a:gd name="adj" fmla="val 56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C63EB16-5F30-1AAC-9E8B-AA24C2EB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4014" y="706414"/>
            <a:ext cx="3909945" cy="923330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6000" dirty="0">
                <a:solidFill>
                  <a:schemeClr val="bg1"/>
                </a:solidFill>
                <a:latin typeface="Segoe UI"/>
              </a:rPr>
              <a:t>Customer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D7D65C14-167D-1748-1320-0842B46D3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1626" y="696107"/>
            <a:ext cx="3909945" cy="923330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6000" dirty="0" err="1">
                <a:solidFill>
                  <a:schemeClr val="bg1"/>
                </a:solidFill>
                <a:latin typeface="Segoe UI"/>
              </a:rPr>
              <a:t>Hoster</a:t>
            </a:r>
            <a:endParaRPr lang="en-US" sz="60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DC04A82-21E5-9307-F5A1-1A38EF2E061A}"/>
              </a:ext>
            </a:extLst>
          </p:cNvPr>
          <p:cNvSpPr/>
          <p:nvPr/>
        </p:nvSpPr>
        <p:spPr>
          <a:xfrm>
            <a:off x="1128711" y="2653567"/>
            <a:ext cx="4400550" cy="4271108"/>
          </a:xfrm>
          <a:prstGeom prst="roundRect">
            <a:avLst>
              <a:gd name="adj" fmla="val 5698"/>
            </a:avLst>
          </a:prstGeom>
          <a:solidFill>
            <a:srgbClr val="204B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641BDB4E-18A1-FD2F-9E5B-D34C0EAF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4014" y="3124795"/>
            <a:ext cx="3909945" cy="615553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4000" dirty="0">
                <a:solidFill>
                  <a:schemeClr val="bg1"/>
                </a:solidFill>
                <a:latin typeface="Segoe UI"/>
              </a:rPr>
              <a:t>ASHCI cluster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24829F4-2DAE-AEB6-E3F4-734941ED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4014" y="4308366"/>
            <a:ext cx="3909945" cy="861774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srgbClr val="00B050"/>
                </a:solidFill>
                <a:latin typeface="Segoe UI"/>
              </a:rPr>
              <a:t>Azure Subscription = customer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390CBDC7-983A-CE48-71A8-FC902CD75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4014" y="5620807"/>
            <a:ext cx="3909945" cy="861774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srgbClr val="00B050"/>
                </a:solidFill>
                <a:latin typeface="Segoe UI"/>
              </a:rPr>
              <a:t>Guest OS and Apps = customer or SPLA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4D81295-9CEF-5EB7-6E75-9D076DB6C2A1}"/>
              </a:ext>
            </a:extLst>
          </p:cNvPr>
          <p:cNvSpPr/>
          <p:nvPr/>
        </p:nvSpPr>
        <p:spPr>
          <a:xfrm>
            <a:off x="10124665" y="2653565"/>
            <a:ext cx="7179086" cy="4269267"/>
          </a:xfrm>
          <a:prstGeom prst="roundRect">
            <a:avLst>
              <a:gd name="adj" fmla="val 5698"/>
            </a:avLst>
          </a:prstGeom>
          <a:solidFill>
            <a:srgbClr val="204B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1BAF8C-F3D2-5A6E-D6B6-FE621AAE1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86904" y="3124795"/>
            <a:ext cx="3909945" cy="615553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4000" dirty="0">
                <a:solidFill>
                  <a:schemeClr val="bg1"/>
                </a:solidFill>
                <a:latin typeface="Segoe UI"/>
              </a:rPr>
              <a:t>ASHCI cluster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52A6F0-A33F-5824-E180-B18210C95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95779" y="4676953"/>
            <a:ext cx="5687978" cy="430887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"/>
              </a:rPr>
              <a:t>Azure Subscription =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"/>
              </a:rPr>
              <a:t>Hoster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Segoe UI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AF829FD4-A053-023D-8978-46AD90C83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89601" y="4142561"/>
            <a:ext cx="5492716" cy="430887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schemeClr val="bg1"/>
                </a:solidFill>
                <a:latin typeface="Segoe UI"/>
              </a:rPr>
              <a:t>VMs or any other “Azure” services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7912E527-FFE5-1255-D441-84790A6F9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95779" y="5994164"/>
            <a:ext cx="5687978" cy="430887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srgbClr val="00B050"/>
                </a:solidFill>
                <a:latin typeface="Segoe UI"/>
              </a:rPr>
              <a:t>Azure Subscription = </a:t>
            </a:r>
            <a:r>
              <a:rPr lang="en-US" sz="2800" dirty="0" err="1">
                <a:solidFill>
                  <a:srgbClr val="00B050"/>
                </a:solidFill>
                <a:latin typeface="Segoe UI"/>
              </a:rPr>
              <a:t>Hoster</a:t>
            </a:r>
            <a:endParaRPr lang="en-US" sz="2800" dirty="0">
              <a:solidFill>
                <a:srgbClr val="00B050"/>
              </a:solidFill>
              <a:latin typeface="Segoe UI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D10E16D9-E919-735C-A92E-FBD6B7D7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89601" y="5459772"/>
            <a:ext cx="5492716" cy="430887"/>
          </a:xfrm>
          <a:prstGeom prst="rect">
            <a:avLst/>
          </a:prstGeom>
          <a:solidFill>
            <a:srgbClr val="204B9A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2800" dirty="0">
                <a:solidFill>
                  <a:schemeClr val="bg1"/>
                </a:solidFill>
                <a:latin typeface="Segoe UI"/>
              </a:rPr>
              <a:t>unique ISV services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49855FB-5C6D-8493-7840-7B4E1F37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48" y="4308366"/>
            <a:ext cx="2701176" cy="26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9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A546EDAFCA24B91C98AFC9C615A65" ma:contentTypeVersion="19" ma:contentTypeDescription="Create a new document." ma:contentTypeScope="" ma:versionID="5422f70e7bd1849a336ee7d2cf6b1f3b">
  <xsd:schema xmlns:xsd="http://www.w3.org/2001/XMLSchema" xmlns:xs="http://www.w3.org/2001/XMLSchema" xmlns:p="http://schemas.microsoft.com/office/2006/metadata/properties" xmlns:ns1="http://schemas.microsoft.com/sharepoint/v3" xmlns:ns3="ec1576d5-5a73-4e5c-8642-c078ccbee96c" xmlns:ns4="ce54c5c1-ea18-4f4d-a194-4e6de8fa3dcd" targetNamespace="http://schemas.microsoft.com/office/2006/metadata/properties" ma:root="true" ma:fieldsID="691950f949bac950d8d115f1f8a48f2d" ns1:_="" ns3:_="" ns4:_="">
    <xsd:import namespace="http://schemas.microsoft.com/sharepoint/v3"/>
    <xsd:import namespace="ec1576d5-5a73-4e5c-8642-c078ccbee96c"/>
    <xsd:import namespace="ce54c5c1-ea18-4f4d-a194-4e6de8fa3d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_STS_x0020_Hashtags" minOccurs="0"/>
                <xsd:element ref="ns3:_STS_x0020_AppliedHashtags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576d5-5a73-4e5c-8642-c078ccbee9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_STS_x0020_AppliedHashtags" ma:index="19" nillable="true" ma:displayName="Applied Hashtags" ma:description="" ma:internalName="_STS_x0020_AppliedHashtags" ma:readOnly="true" ma:showField="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4c5c1-ea18-4f4d-a194-4e6de8fa3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STS_x0020_Hashtags" ma:index="18" nillable="true" ma:displayName="Hashtags" ma:description="" ma:list="{8fca02b9-cc97-4e61-bba7-20499a05a1ad}" ma:internalName="_STS_x0020_Hashtag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1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STS_x0020_Hashtags xmlns="ce54c5c1-ea18-4f4d-a194-4e6de8fa3dcd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5D93A2-F382-4165-B8FF-8F870FC57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1576d5-5a73-4e5c-8642-c078ccbee96c"/>
    <ds:schemaRef ds:uri="ce54c5c1-ea18-4f4d-a194-4e6de8fa3d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508D77-8F52-4C0F-878A-6C6E136093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AF091-7773-4B66-B37B-0BC51A01CE3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ce54c5c1-ea18-4f4d-a194-4e6de8fa3dcd"/>
    <ds:schemaRef ds:uri="ec1576d5-5a73-4e5c-8642-c078ccbee96c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Benutzerdefiniert</PresentationFormat>
  <Paragraphs>33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Langenfeld</dc:creator>
  <cp:lastModifiedBy>Sven Langenfeld</cp:lastModifiedBy>
  <cp:revision>7</cp:revision>
  <dcterms:created xsi:type="dcterms:W3CDTF">2019-07-31T11:43:52Z</dcterms:created>
  <dcterms:modified xsi:type="dcterms:W3CDTF">2024-02-26T17:34:11Z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0x010100245A546EDAFCA24B91C98AFC9C615A65</vt:lpwstr>
  </property>
</Properties>
</file>